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Montserrat"/>
      <p:regular r:id="rId56"/>
      <p:bold r:id="rId57"/>
    </p:embeddedFont>
    <p:embeddedFont>
      <p:font typeface="Abel"/>
      <p:regular r:id="rId58"/>
    </p:embeddedFont>
    <p:embeddedFont>
      <p:font typeface="Karl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Karla-boldItalic.fntdata"/><Relationship Id="rId61" Type="http://schemas.openxmlformats.org/officeDocument/2006/relationships/font" Target="fonts/Karla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Karla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Montserrat-bold.fntdata"/><Relationship Id="rId12" Type="http://schemas.openxmlformats.org/officeDocument/2006/relationships/slide" Target="slides/slide8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59" Type="http://schemas.openxmlformats.org/officeDocument/2006/relationships/font" Target="fonts/Karla-regular.fntdata"/><Relationship Id="rId14" Type="http://schemas.openxmlformats.org/officeDocument/2006/relationships/slide" Target="slides/slide10.xml"/><Relationship Id="rId58" Type="http://schemas.openxmlformats.org/officeDocument/2006/relationships/font" Target="fonts/Abel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zephoria.com/top-15-valuable-facebook-statistics/" TargetMode="External"/><Relationship Id="rId3" Type="http://schemas.openxmlformats.org/officeDocument/2006/relationships/hyperlink" Target="https://www.brandwatch.com/2016/03/96-amazing-social-media-statistics-and-facts-for-2016/" TargetMode="External"/><Relationship Id="rId4" Type="http://schemas.openxmlformats.org/officeDocument/2006/relationships/hyperlink" Target="https://www.brandwatch.com/2016/06/36-youtube-stats-2016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Fontes: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https://zephoria.com/top-15-valuable-facebook-statistics/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https://www.brandwatch.com/2016/03/96-amazing-social-media-statistics-and-facts-for-2016/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https://www.brandwatch.com/2016/06/36-youtube-stats-2016/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48300" y="3404550"/>
            <a:ext cx="3530700" cy="11819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mpt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ayout personalizado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0" y="25"/>
            <a:ext cx="40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315175" y="318675"/>
            <a:ext cx="3224400" cy="30204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/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6724950" y="3494300"/>
            <a:ext cx="1906199" cy="103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+ imag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pathLst>
              <a:path extrusionOk="0" h="206683" w="211075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big imag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pathLst>
              <a:path extrusionOk="0" h="206683" w="12307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/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16120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/>
          <p:nvPr>
            <p:ph type="title"/>
          </p:nvPr>
        </p:nvSpPr>
        <p:spPr>
          <a:xfrm>
            <a:off x="838350" y="1807900"/>
            <a:ext cx="5324100" cy="48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841000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2931574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5022149" y="2515375"/>
            <a:ext cx="1988699" cy="2410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pathLst>
              <a:path extrusionOk="0" h="206122" w="32845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/>
          <p:nvPr>
            <p:ph type="title"/>
          </p:nvPr>
        </p:nvSpPr>
        <p:spPr>
          <a:xfrm>
            <a:off x="841000" y="1884100"/>
            <a:ext cx="4801499" cy="409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8BC34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884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B7B7B7"/>
              </a:buClr>
              <a:buSzPct val="100000"/>
              <a:buFont typeface="Montserrat"/>
              <a:buNone/>
              <a:defRPr b="1" sz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2495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Karla"/>
              <a:buChar char="▹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Karla"/>
              <a:defRPr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Relationship Id="rId5" Type="http://schemas.openxmlformats.org/officeDocument/2006/relationships/image" Target="../media/image0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0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8.png"/><Relationship Id="rId4" Type="http://schemas.openxmlformats.org/officeDocument/2006/relationships/image" Target="../media/image19.png"/><Relationship Id="rId5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0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gif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422750" y="3036775"/>
            <a:ext cx="4192200" cy="154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BANCOS DE DADOS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8BC34A"/>
                </a:solidFill>
              </a:rPr>
              <a:t>            </a:t>
            </a:r>
            <a:r>
              <a:rPr lang="en" sz="4000">
                <a:solidFill>
                  <a:srgbClr val="8BC34A"/>
                </a:solidFill>
              </a:rPr>
              <a:t>SOCIAIS</a:t>
            </a:r>
          </a:p>
        </p:txBody>
      </p:sp>
      <p:pic>
        <p:nvPicPr>
          <p:cNvPr descr="socialNet_nb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727325"/>
            <a:ext cx="4105675" cy="230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6144025" y="4255700"/>
            <a:ext cx="29100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Eduardo Beckhauser </a:t>
            </a:r>
            <a:b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Fernando Paladini</a:t>
            </a:r>
            <a:b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Sheiny Fabre Almeida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6792312" y="42200"/>
            <a:ext cx="22617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bel"/>
                <a:ea typeface="Abel"/>
                <a:cs typeface="Abel"/>
                <a:sym typeface="Abel"/>
              </a:rPr>
              <a:t>31 de Outubro de 2016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1000">
                <a:solidFill>
                  <a:srgbClr val="D9D9D9"/>
                </a:solidFill>
                <a:latin typeface="Abel"/>
                <a:ea typeface="Abel"/>
                <a:cs typeface="Abel"/>
                <a:sym typeface="Abel"/>
              </a:rPr>
              <a:t>BD2 - INE5432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23900" y="338200"/>
            <a:ext cx="5324100" cy="708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" sz="36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r>
              <a:rPr b="0" lang="en" sz="360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400"/>
              <a:t>PROBLEMAS DE </a:t>
            </a:r>
            <a:r>
              <a:rPr lang="en" sz="2400">
                <a:solidFill>
                  <a:srgbClr val="FF5722"/>
                </a:solidFill>
              </a:rPr>
              <a:t>ANÁLISE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292325" y="1218925"/>
            <a:ext cx="6408300" cy="37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A verificação de propriedades estruturais de dados sociais é uma importante linha de pesquisa. A quantidade de dados disponíveis agora permite ter análises mais robustas e estatisticamente precisas do que em qualquer outro período da história.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Exemplos de aplicações das análises: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Propagação de informação (divulgação de ideias)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Influência dentro da rede (ISIS, marketing)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Link Inference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Etc.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2.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PRIVACIDADE NAS REDES SOCIAIS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841000" y="338199"/>
            <a:ext cx="4801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Problema Atual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876250" y="1188825"/>
            <a:ext cx="6233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60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Usuários não estão conscientes de quem pode acessar seus dados em mídias sociais e como esses dados podem ser utilizados.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876250" y="3388150"/>
            <a:ext cx="63342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600"/>
              </a:spcBef>
              <a:buClr>
                <a:srgbClr val="000000"/>
              </a:buClr>
              <a:buSzPct val="68750"/>
              <a:buNone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Foco em dois cenários:</a:t>
            </a:r>
          </a:p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Violações de privacidade.</a:t>
            </a:r>
          </a:p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Anonimização de dados.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41000" y="33820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Violações de Privacidade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926800" y="1237575"/>
            <a:ext cx="62331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Acontece quando um antagonista, aqui chamado de adversário, quer descobrir informações privadas de um indivíduo utilizando dados da rede social.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76250" y="3046875"/>
            <a:ext cx="63342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Esses dados são, normalmente: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Confidenciais.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 revelação desses dados podem acarretar em danos para o usuário ou um aumento da exposição de sua identidade na internet.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493500" y="338200"/>
            <a:ext cx="72057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Anonimização de dados: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841000" y="1416025"/>
            <a:ext cx="63342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Preservação da privacidade dos usuários numa mídia social.</a:t>
            </a:r>
          </a:p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Devem ser providos mecanismos que possibilitem o acesso aos dados sem comprometer a privacidade dos usuários em geral.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99" y="2602975"/>
            <a:ext cx="5930425" cy="26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41000" y="33820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Tipos de network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841000" y="1074700"/>
            <a:ext cx="63342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São dois os tipos principais de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networks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: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User-user e user-group.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950" y="1840099"/>
            <a:ext cx="5001924" cy="31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Representação de Mídias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Sociais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Uma mídia social pode ser representada por um grafo G = (V, Ev, H, Eh) onde: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V é um conjunto de n nodos que representam os perfis de usuários.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Ev é um conjunto de arestas que representam uma relação entre dois nodos. (como por exemplo “amizade”). Também chamado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social link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H representa as preferências do usuário, como suas fotos, grupos, vídeos, etc.</a:t>
            </a:r>
          </a:p>
          <a:p>
            <a:pPr indent="-330200" lvl="1" marL="914400" rtl="0" algn="just">
              <a:spcBef>
                <a:spcPts val="600"/>
              </a:spcBef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Eh representa a filiação desse usuário à um grupo. Também chamado de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affiliation link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Violações de privacidade em BDs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Ocorre quando informações privadas de um indivíduo são expostas para alguém que, normalmente, não tenha acesso à mesma, comprometendo sua privacidade.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Dois tipos de violação são estudados: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Divulgação de identidade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Divulgação de atributos.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 artigo ainda apresenta mais duas violações extras, não tão importantes como as duas primeiras: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Vínculo de filiação.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Disclosure.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Identity disclosure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Ocorre quando alguém é capaz de determinar o mapeamento do perfil V em uma mídia social de um usuário qualquer. A violação pode seguir por uma ou mais definições: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Mapping query: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mapeamento de perfil de usuário à um indivíduo.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Existence query: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verificar a existência de perfil social para um indivíduo.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Coreference resolution query: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para dois perfis quaisquer, verificar se os mesmos se referem à mesma pessoa.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Identity disclosure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Quebra por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mapping query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 resulta em 100% da violação de identidade. 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Nada fácil, pois o adversário deve ter informações que levem ao perfil do requerido usuário.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Uso de cálculos probabilísticos.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56700" y="3803225"/>
            <a:ext cx="1743000" cy="54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ÍNDICE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Motivação / Introdução</a:t>
            </a:r>
          </a:p>
        </p:txBody>
      </p:sp>
      <p:grpSp>
        <p:nvGrpSpPr>
          <p:cNvPr id="80" name="Shape 80"/>
          <p:cNvGrpSpPr/>
          <p:nvPr/>
        </p:nvGrpSpPr>
        <p:grpSpPr>
          <a:xfrm>
            <a:off x="5628299" y="1819925"/>
            <a:ext cx="376898" cy="330345"/>
            <a:chOff x="5323499" y="1591325"/>
            <a:chExt cx="376898" cy="330345"/>
          </a:xfrm>
        </p:grpSpPr>
        <p:sp>
          <p:nvSpPr>
            <p:cNvPr id="81" name="Shape 81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5628299" y="3014072"/>
            <a:ext cx="376898" cy="330345"/>
            <a:chOff x="5323499" y="1591325"/>
            <a:chExt cx="376898" cy="330345"/>
          </a:xfrm>
        </p:grpSpPr>
        <p:sp>
          <p:nvSpPr>
            <p:cNvPr id="84" name="Shape 84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/>
        </p:nvSpPr>
        <p:spPr>
          <a:xfrm>
            <a:off x="4004250" y="2257822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Privacidade em dados sociais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004250" y="3451970"/>
            <a:ext cx="3565500" cy="642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Network Visualization</a:t>
            </a:r>
          </a:p>
        </p:txBody>
      </p:sp>
      <p:grpSp>
        <p:nvGrpSpPr>
          <p:cNvPr id="88" name="Shape 88"/>
          <p:cNvGrpSpPr/>
          <p:nvPr/>
        </p:nvGrpSpPr>
        <p:grpSpPr>
          <a:xfrm>
            <a:off x="955482" y="3101532"/>
            <a:ext cx="545438" cy="621671"/>
            <a:chOff x="4630125" y="278900"/>
            <a:chExt cx="400675" cy="456675"/>
          </a:xfrm>
        </p:grpSpPr>
        <p:sp>
          <p:nvSpPr>
            <p:cNvPr id="89" name="Shape 89"/>
            <p:cNvSpPr/>
            <p:nvPr/>
          </p:nvSpPr>
          <p:spPr>
            <a:xfrm>
              <a:off x="4659350" y="328825"/>
              <a:ext cx="371450" cy="96850"/>
            </a:xfrm>
            <a:custGeom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4630125" y="452425"/>
              <a:ext cx="371450" cy="96850"/>
            </a:xfrm>
            <a:custGeom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4808525" y="278900"/>
              <a:ext cx="43875" cy="49950"/>
            </a:xfrm>
            <a:custGeom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4808525" y="549250"/>
              <a:ext cx="43875" cy="186325"/>
            </a:xfrm>
            <a:custGeom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Attribute disclosure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Os atributos são definidos em três tipos: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Atributos de identificação - identifica alguém unicamente (CPF).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Atributos do tipo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quasi-identifying - 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combinação que identifica unicamente uma pessoa (par endereço-nome).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Atributos sensíveis - atributos aos quais os usuários podem querer esconder do público, como filiação política, etc.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Attribute disclosure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841000" y="1416025"/>
            <a:ext cx="633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 violação de atributos ocorre quando o adversário é capaz de determinar o valor de um atributo sensível.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A violação de atributos leva à violação de identidade, pois a mesma se torna trivial a partir do conhecimento dos atributos sensíveis do usuário.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Linking disclosure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841000" y="1416025"/>
            <a:ext cx="6334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Ocorre quando o adversário é capaz de descobrir relações entre dois usuários, a qual deveria ser privada.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Exemplo: descobrir o partido político de um usuário a partir dos amigos do facebook.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124" y="2636674"/>
            <a:ext cx="4286774" cy="244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873850" y="557650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Affiliation link </a:t>
            </a:r>
            <a:r>
              <a:rPr i="1" lang="en" sz="3600">
                <a:solidFill>
                  <a:srgbClr val="CDDC39"/>
                </a:solidFill>
              </a:rPr>
              <a:t>disclosure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841000" y="1416025"/>
            <a:ext cx="63342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Dois usuários podem ser filiados ao mesmo grupo, o que pode, em alguns casos, levar a uma violação de atributos, de vínculos sociais ou até mesmo de identidade.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Filiações podem ser descobertas a partir de pequenas buscas em buscadores quaisquer, onde o adversário liga essas buscas a padrões de comportamento do usuário e aos seus amigos próximos em uma rede social.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676425" y="679525"/>
            <a:ext cx="63342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Definições de privacidade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para publicação de dados: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786150" y="1416025"/>
            <a:ext cx="63342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Informações precisam ser devidamente “limpas” antes de serem publicadas a fim de preservar dados confidenciais.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Chamada </a:t>
            </a:r>
            <a:r>
              <a:rPr b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sanitização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,  a mesma tem o objetivo de remover atributos de dados que ajudam o adversário a inferir informações sensíveis.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Grande dificuldade em “saber” o que retirar num grafo sem que o mesmo perca conectividade e semântica.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73850" y="679525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Definições de privacidade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para publicação de dados: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841000" y="1416025"/>
            <a:ext cx="63342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Uma das saídas é realizar a anonimização de dados.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Informações de identificação são removidas e atributos são perturbados.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Outra saída: prover mecanismo privado de acesso aos dados.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Uso de algoritmos.</a:t>
            </a:r>
          </a:p>
          <a:p>
            <a:pPr lv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“Our Privacy is Protected to the Extent we Blend in the Crowd.” - Chawla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047" y="638712"/>
            <a:ext cx="2899573" cy="38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ctrTitle"/>
          </p:nvPr>
        </p:nvSpPr>
        <p:spPr>
          <a:xfrm>
            <a:off x="648300" y="3404550"/>
            <a:ext cx="4234500" cy="1182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Mecanismos de preservação de privacidade: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774" y="1273624"/>
            <a:ext cx="3741576" cy="19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873850" y="679525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Preservação da privacidade: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841000" y="1416025"/>
            <a:ext cx="63342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Cada mecanismo foi desenvolvido para contra-atacar um ataque em específico.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Consideram anonimização de dados.</a:t>
            </a:r>
          </a:p>
          <a:p>
            <a:pPr indent="-330200" lvl="1" marL="9144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▹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Mantém ao máximo a estrutura dos 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links </a:t>
            </a: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sociais.</a:t>
            </a:r>
          </a:p>
          <a:p>
            <a:pPr lv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873850" y="679525"/>
            <a:ext cx="6268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rgbClr val="CDDC39"/>
                </a:solidFill>
              </a:rPr>
              <a:t>Técnicas de anonimização: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841000" y="1416025"/>
            <a:ext cx="63342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Modificação de arestas.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Randomização.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Generalização do grafo</a:t>
            </a:r>
            <a:r>
              <a:rPr i="1"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</a:p>
          <a:p>
            <a:pPr indent="-330200" lvl="0" marL="45720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Karla"/>
              <a:buChar char="▸"/>
            </a:pPr>
            <a:r>
              <a:rPr lang="en" sz="16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Mecanismos diferencialmente privados.</a:t>
            </a:r>
          </a:p>
          <a:p>
            <a:pPr lvl="0" marR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99999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550" y="2629771"/>
            <a:ext cx="4265674" cy="24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41000" y="338199"/>
            <a:ext cx="4801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MOTIVAÇÃO</a:t>
            </a:r>
            <a:r>
              <a:rPr lang="en" sz="1000">
                <a:solidFill>
                  <a:srgbClr val="CDDC39"/>
                </a:solidFill>
              </a:rPr>
              <a:t>pt. 1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876250" y="1188825"/>
            <a:ext cx="67671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Explosão da interação de pessoas em redes sociais.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1186275" y="1740400"/>
            <a:ext cx="6334200" cy="3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Facebook: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500 mil novos usuários por dia.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300 milhões de fotos por dia.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Twitter: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500 milhões de tweets por dia.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Youtube: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300 horas de vídeos enviadas para o Youtube a cada minuto.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3.25 bilhões de horas assistidas a cada mês.</a:t>
            </a:r>
          </a:p>
          <a:p>
            <a:pPr lvl="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3.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Network  Visualization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424" y="0"/>
            <a:ext cx="54956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ctrTitle"/>
          </p:nvPr>
        </p:nvSpPr>
        <p:spPr>
          <a:xfrm>
            <a:off x="315175" y="318675"/>
            <a:ext cx="3224400" cy="454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7ABC0C"/>
                </a:solidFill>
              </a:rPr>
              <a:t>Sociograma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ABC0C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Atores</a:t>
            </a:r>
            <a:r>
              <a:rPr lang="en">
                <a:solidFill>
                  <a:srgbClr val="7ABC0C"/>
                </a:solidFill>
              </a:rPr>
              <a:t>:</a:t>
            </a:r>
            <a:r>
              <a:rPr lang="en">
                <a:solidFill>
                  <a:srgbClr val="7ABC0C"/>
                </a:solidFill>
              </a:rPr>
              <a:t>Vértices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Arestas:Ações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ABC0C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-Cores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-Formas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-Espessura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7ABC0C"/>
                </a:solidFill>
              </a:rPr>
              <a:t>...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ABC0C"/>
              </a:solidFill>
            </a:endParaRPr>
          </a:p>
          <a:p>
            <a:pPr indent="45720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ABC0C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7ABC0C"/>
              </a:solidFill>
            </a:endParaRPr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925" y="87625"/>
            <a:ext cx="5130075" cy="50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1124075" y="-57375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/>
        </p:nvSpPr>
        <p:spPr>
          <a:xfrm>
            <a:off x="228600" y="1981200"/>
            <a:ext cx="30000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-Temporal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76200" y="3352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-Semantica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4417700" y="3352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-Estrutural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446050" y="2032025"/>
            <a:ext cx="3000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-Estatística</a:t>
            </a:r>
          </a:p>
        </p:txBody>
      </p:sp>
      <p:sp>
        <p:nvSpPr>
          <p:cNvPr id="301" name="Shape 301"/>
          <p:cNvSpPr/>
          <p:nvPr/>
        </p:nvSpPr>
        <p:spPr>
          <a:xfrm>
            <a:off x="327616" y="1120280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327616" y="571492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833703" y="860977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4" name="Shape 304"/>
          <p:cNvCxnSpPr>
            <a:stCxn id="301" idx="6"/>
            <a:endCxn id="303" idx="3"/>
          </p:cNvCxnSpPr>
          <p:nvPr/>
        </p:nvCxnSpPr>
        <p:spPr>
          <a:xfrm flipH="1" rot="10800000">
            <a:off x="606916" y="1108130"/>
            <a:ext cx="267599" cy="15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5" name="Shape 305"/>
          <p:cNvCxnSpPr>
            <a:stCxn id="301" idx="0"/>
            <a:endCxn id="302" idx="4"/>
          </p:cNvCxnSpPr>
          <p:nvPr/>
        </p:nvCxnSpPr>
        <p:spPr>
          <a:xfrm rot="10800000">
            <a:off x="467266" y="861080"/>
            <a:ext cx="0" cy="25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6" name="Shape 306"/>
          <p:cNvCxnSpPr>
            <a:stCxn id="302" idx="6"/>
            <a:endCxn id="303" idx="1"/>
          </p:cNvCxnSpPr>
          <p:nvPr/>
        </p:nvCxnSpPr>
        <p:spPr>
          <a:xfrm>
            <a:off x="606916" y="716242"/>
            <a:ext cx="267599" cy="18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7" name="Shape 307"/>
          <p:cNvSpPr/>
          <p:nvPr/>
        </p:nvSpPr>
        <p:spPr>
          <a:xfrm>
            <a:off x="1266226" y="1120249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1772313" y="860946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9" name="Shape 309"/>
          <p:cNvCxnSpPr>
            <a:stCxn id="308" idx="3"/>
            <a:endCxn id="307" idx="7"/>
          </p:cNvCxnSpPr>
          <p:nvPr/>
        </p:nvCxnSpPr>
        <p:spPr>
          <a:xfrm flipH="1">
            <a:off x="1504516" y="1108050"/>
            <a:ext cx="308700" cy="5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0" name="Shape 310"/>
          <p:cNvCxnSpPr/>
          <p:nvPr/>
        </p:nvCxnSpPr>
        <p:spPr>
          <a:xfrm>
            <a:off x="228600" y="1614255"/>
            <a:ext cx="288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1" name="Shape 311"/>
          <p:cNvSpPr txBox="1"/>
          <p:nvPr/>
        </p:nvSpPr>
        <p:spPr>
          <a:xfrm>
            <a:off x="253037" y="1577472"/>
            <a:ext cx="11223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Tempo</a:t>
            </a:r>
          </a:p>
        </p:txBody>
      </p:sp>
      <p:sp>
        <p:nvSpPr>
          <p:cNvPr id="312" name="Shape 312"/>
          <p:cNvSpPr/>
          <p:nvPr/>
        </p:nvSpPr>
        <p:spPr>
          <a:xfrm>
            <a:off x="2369706" y="571461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875793" y="860946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409408" y="1120280"/>
            <a:ext cx="279300" cy="2895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5" name="Shape 315"/>
          <p:cNvCxnSpPr>
            <a:stCxn id="314" idx="6"/>
          </p:cNvCxnSpPr>
          <p:nvPr/>
        </p:nvCxnSpPr>
        <p:spPr>
          <a:xfrm flipH="1" rot="10800000">
            <a:off x="2688708" y="1108130"/>
            <a:ext cx="267900" cy="15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6" name="Shape 316"/>
          <p:cNvCxnSpPr>
            <a:stCxn id="314" idx="0"/>
          </p:cNvCxnSpPr>
          <p:nvPr/>
        </p:nvCxnSpPr>
        <p:spPr>
          <a:xfrm rot="10800000">
            <a:off x="2549058" y="861080"/>
            <a:ext cx="0" cy="259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7" name="Shape 317"/>
          <p:cNvCxnSpPr/>
          <p:nvPr/>
        </p:nvCxnSpPr>
        <p:spPr>
          <a:xfrm>
            <a:off x="1210147" y="404050"/>
            <a:ext cx="0" cy="1191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8" name="Shape 318"/>
          <p:cNvCxnSpPr/>
          <p:nvPr/>
        </p:nvCxnSpPr>
        <p:spPr>
          <a:xfrm>
            <a:off x="2262024" y="404050"/>
            <a:ext cx="0" cy="1191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9" name="Shape 319"/>
          <p:cNvCxnSpPr/>
          <p:nvPr/>
        </p:nvCxnSpPr>
        <p:spPr>
          <a:xfrm>
            <a:off x="290580" y="404050"/>
            <a:ext cx="0" cy="1191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850" y="490321"/>
            <a:ext cx="2885400" cy="147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2" y="2627850"/>
            <a:ext cx="3112775" cy="201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5">
            <a:alphaModFix/>
          </a:blip>
          <a:srcRect b="0" l="0" r="53194" t="0"/>
          <a:stretch/>
        </p:blipFill>
        <p:spPr>
          <a:xfrm>
            <a:off x="4629037" y="2526425"/>
            <a:ext cx="2634018" cy="21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/>
        </p:nvSpPr>
        <p:spPr>
          <a:xfrm>
            <a:off x="3276600" y="-1143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Estrutural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105400" y="3124200"/>
            <a:ext cx="4748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Matriz Adjacência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62" y="1102675"/>
            <a:ext cx="7869075" cy="29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1905000" y="304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Grafo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/>
        </p:nvSpPr>
        <p:spPr>
          <a:xfrm>
            <a:off x="3072000" y="-1222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Grafo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76200" y="990600"/>
            <a:ext cx="8622600" cy="41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1- Bom Posicionamento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2-Layout deve indicar possíveis clusters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3-Posicionamento confiável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510" y="0"/>
            <a:ext cx="52709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0" y="0"/>
            <a:ext cx="5920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Estrutura Radial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+ Simples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+ Combinada com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 outras estruturas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↑</a:t>
            </a: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arestas =</a:t>
            </a: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↑</a:t>
            </a: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Desordem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7AB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661" y="546700"/>
            <a:ext cx="7814574" cy="45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0" y="-381000"/>
            <a:ext cx="441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Target Sociogram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2366150" y="1629450"/>
            <a:ext cx="3200400" cy="2671500"/>
          </a:xfrm>
          <a:prstGeom prst="straightConnector1">
            <a:avLst/>
          </a:prstGeom>
          <a:noFill/>
          <a:ln cap="flat" cmpd="sng" w="228600">
            <a:solidFill>
              <a:srgbClr val="7ABC0C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30" y="0"/>
            <a:ext cx="75848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-457200" y="-838200"/>
            <a:ext cx="4412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Force-Directed</a:t>
            </a:r>
          </a:p>
          <a:p>
            <a:pPr indent="457200"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“Molas”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400" y="918400"/>
            <a:ext cx="7855100" cy="32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0" y="-762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Técnicas Híbridas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246925" y="42616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Rapid graph layout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218725" y="42616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Path Visualization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6266725" y="42616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Node-Trix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5" y="1042900"/>
            <a:ext cx="3014124" cy="316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2524" y="1064275"/>
            <a:ext cx="2766803" cy="31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/>
        </p:nvSpPr>
        <p:spPr>
          <a:xfrm>
            <a:off x="-2667000" y="-7620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Técnicas Híbridas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500" y="578931"/>
            <a:ext cx="3912499" cy="369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5" y="1740634"/>
            <a:ext cx="5183674" cy="175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41000" y="338199"/>
            <a:ext cx="4801500" cy="7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CDDC39"/>
                </a:solidFill>
              </a:rPr>
              <a:t>MOTIVAÇÃO</a:t>
            </a:r>
            <a:r>
              <a:rPr lang="en" sz="1000">
                <a:solidFill>
                  <a:srgbClr val="CDDC39"/>
                </a:solidFill>
              </a:rPr>
              <a:t>pt. 2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876250" y="1188825"/>
            <a:ext cx="6767100" cy="3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Pesquisas em redes sociais existem antes da própria Internet</a:t>
            </a: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Stanley Milgram, o famoso psicólogo responsável pelo estudo dos 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“6 graus de separação”, foi um dos pioneiros nesse tipo de pesquisa.</a:t>
            </a: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Abel"/>
              <a:ea typeface="Abel"/>
              <a:cs typeface="Abel"/>
              <a:sym typeface="Abel"/>
            </a:endParaRPr>
          </a:p>
          <a:p>
            <a:pPr lvl="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Atualmente existem aplicações nas áreas mais variadas: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Sociologia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Economia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Psicologia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Política</a:t>
            </a:r>
          </a:p>
          <a:p>
            <a:pPr indent="-342900" lvl="0" marL="4572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Abel"/>
              <a:buChar char="●"/>
            </a:pPr>
            <a:r>
              <a:rPr lang="en" sz="1800">
                <a:solidFill>
                  <a:srgbClr val="999999"/>
                </a:solidFill>
                <a:latin typeface="Abel"/>
                <a:ea typeface="Abel"/>
                <a:cs typeface="Abel"/>
                <a:sym typeface="Abel"/>
              </a:rPr>
              <a:t>Etc.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791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900" y="0"/>
            <a:ext cx="48991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053750" y="-1233700"/>
            <a:ext cx="703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Semântica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32075" y="1090025"/>
            <a:ext cx="5925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-76200" y="914400"/>
            <a:ext cx="62238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↑</a:t>
            </a:r>
            <a:r>
              <a:rPr b="1" lang="en" sz="24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Network</a:t>
            </a:r>
            <a:r>
              <a:rPr b="1" lang="en" sz="24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 =</a:t>
            </a:r>
            <a:r>
              <a:rPr b="1" lang="en" sz="24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↑</a:t>
            </a:r>
            <a:r>
              <a:rPr b="1" lang="en" sz="24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dificíl visualizar</a:t>
            </a: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550" y="887066"/>
            <a:ext cx="4418450" cy="42564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0" y="2467025"/>
            <a:ext cx="23622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Semântica 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895600" y="2362200"/>
            <a:ext cx="2206800" cy="1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Relações Explícitas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2362200" y="2514600"/>
            <a:ext cx="1007700" cy="9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52" y="0"/>
            <a:ext cx="681454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3072000" y="-1243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Ontologia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0" y="381000"/>
            <a:ext cx="482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Distribuição dos Vértices e Arestas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1053750" y="-1233700"/>
            <a:ext cx="7036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Temporal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0" y="0"/>
            <a:ext cx="595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Interações Sociais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dependem do tempo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0" y="1330450"/>
            <a:ext cx="595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Como representar o tempo em um espaço 2D?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44" y="2688049"/>
            <a:ext cx="2077350" cy="24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/>
        </p:nvSpPr>
        <p:spPr>
          <a:xfrm>
            <a:off x="1593900" y="-131750"/>
            <a:ext cx="5956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Flipbooks</a:t>
            </a:r>
          </a:p>
        </p:txBody>
      </p:sp>
      <p:pic>
        <p:nvPicPr>
          <p:cNvPr id="411" name="Shape 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5" y="923925"/>
            <a:ext cx="32956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246925" y="42616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Flip book</a:t>
            </a:r>
          </a:p>
        </p:txBody>
      </p:sp>
      <p:sp>
        <p:nvSpPr>
          <p:cNvPr id="413" name="Shape 413"/>
          <p:cNvSpPr/>
          <p:nvPr/>
        </p:nvSpPr>
        <p:spPr>
          <a:xfrm>
            <a:off x="4539400" y="3378650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4539400" y="2241775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5587825" y="2841475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6" name="Shape 416"/>
          <p:cNvCxnSpPr>
            <a:stCxn id="413" idx="6"/>
            <a:endCxn id="415" idx="3"/>
          </p:cNvCxnSpPr>
          <p:nvPr/>
        </p:nvCxnSpPr>
        <p:spPr>
          <a:xfrm flipH="1" rot="10800000">
            <a:off x="5117800" y="3353300"/>
            <a:ext cx="554700" cy="32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7" name="Shape 417"/>
          <p:cNvCxnSpPr>
            <a:stCxn id="413" idx="0"/>
            <a:endCxn id="414" idx="4"/>
          </p:cNvCxnSpPr>
          <p:nvPr/>
        </p:nvCxnSpPr>
        <p:spPr>
          <a:xfrm rot="10800000">
            <a:off x="4828600" y="2841350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8" name="Shape 418"/>
          <p:cNvCxnSpPr>
            <a:stCxn id="414" idx="6"/>
            <a:endCxn id="415" idx="1"/>
          </p:cNvCxnSpPr>
          <p:nvPr/>
        </p:nvCxnSpPr>
        <p:spPr>
          <a:xfrm>
            <a:off x="5117800" y="2541625"/>
            <a:ext cx="554700" cy="38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9" name="Shape 419"/>
          <p:cNvSpPr/>
          <p:nvPr/>
        </p:nvSpPr>
        <p:spPr>
          <a:xfrm>
            <a:off x="6941050" y="3378587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6941050" y="2241712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7989475" y="2841412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22" name="Shape 422"/>
          <p:cNvCxnSpPr>
            <a:stCxn id="421" idx="3"/>
            <a:endCxn id="419" idx="7"/>
          </p:cNvCxnSpPr>
          <p:nvPr/>
        </p:nvCxnSpPr>
        <p:spPr>
          <a:xfrm flipH="1">
            <a:off x="7434879" y="3353288"/>
            <a:ext cx="639300" cy="11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4022250" y="4401975"/>
            <a:ext cx="44880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24" name="Shape 424"/>
          <p:cNvSpPr txBox="1"/>
          <p:nvPr/>
        </p:nvSpPr>
        <p:spPr>
          <a:xfrm>
            <a:off x="4080100" y="43257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Tempo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3983250" y="706225"/>
            <a:ext cx="41142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b="1" lang="en" sz="2400"/>
              <a:t>Vértices estáticos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400"/>
              <a:t>Arestas Dinâmicas</a:t>
            </a:r>
          </a:p>
        </p:txBody>
      </p:sp>
      <p:cxnSp>
        <p:nvCxnSpPr>
          <p:cNvPr id="426" name="Shape 426"/>
          <p:cNvCxnSpPr/>
          <p:nvPr/>
        </p:nvCxnSpPr>
        <p:spPr>
          <a:xfrm>
            <a:off x="4157875" y="1894900"/>
            <a:ext cx="0" cy="246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" name="Shape 427"/>
          <p:cNvCxnSpPr/>
          <p:nvPr/>
        </p:nvCxnSpPr>
        <p:spPr>
          <a:xfrm>
            <a:off x="6520075" y="1894900"/>
            <a:ext cx="0" cy="246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/>
        </p:nvSpPr>
        <p:spPr>
          <a:xfrm>
            <a:off x="1593900" y="-131750"/>
            <a:ext cx="59562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7ABC0C"/>
                </a:solidFill>
                <a:latin typeface="Montserrat"/>
                <a:ea typeface="Montserrat"/>
                <a:cs typeface="Montserrat"/>
                <a:sym typeface="Montserrat"/>
              </a:rPr>
              <a:t>Moves</a:t>
            </a:r>
          </a:p>
        </p:txBody>
      </p:sp>
      <p:sp>
        <p:nvSpPr>
          <p:cNvPr id="433" name="Shape 433"/>
          <p:cNvSpPr/>
          <p:nvPr/>
        </p:nvSpPr>
        <p:spPr>
          <a:xfrm>
            <a:off x="3167800" y="2616650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3167800" y="1479775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4216225" y="2079475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6" name="Shape 436"/>
          <p:cNvCxnSpPr>
            <a:stCxn id="433" idx="6"/>
            <a:endCxn id="435" idx="3"/>
          </p:cNvCxnSpPr>
          <p:nvPr/>
        </p:nvCxnSpPr>
        <p:spPr>
          <a:xfrm flipH="1" rot="10800000">
            <a:off x="3746200" y="2591300"/>
            <a:ext cx="554700" cy="32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7" name="Shape 437"/>
          <p:cNvCxnSpPr>
            <a:stCxn id="433" idx="0"/>
            <a:endCxn id="434" idx="4"/>
          </p:cNvCxnSpPr>
          <p:nvPr/>
        </p:nvCxnSpPr>
        <p:spPr>
          <a:xfrm rot="10800000">
            <a:off x="3457000" y="2079350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8" name="Shape 438"/>
          <p:cNvCxnSpPr>
            <a:stCxn id="434" idx="6"/>
            <a:endCxn id="435" idx="1"/>
          </p:cNvCxnSpPr>
          <p:nvPr/>
        </p:nvCxnSpPr>
        <p:spPr>
          <a:xfrm>
            <a:off x="3746200" y="1779625"/>
            <a:ext cx="554700" cy="387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9" name="Shape 439"/>
          <p:cNvSpPr/>
          <p:nvPr/>
        </p:nvSpPr>
        <p:spPr>
          <a:xfrm>
            <a:off x="5112250" y="2616587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6160675" y="2079412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1" name="Shape 441"/>
          <p:cNvCxnSpPr>
            <a:stCxn id="440" idx="3"/>
            <a:endCxn id="439" idx="7"/>
          </p:cNvCxnSpPr>
          <p:nvPr/>
        </p:nvCxnSpPr>
        <p:spPr>
          <a:xfrm flipH="1">
            <a:off x="5606079" y="2591288"/>
            <a:ext cx="639300" cy="11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2" name="Shape 442"/>
          <p:cNvCxnSpPr/>
          <p:nvPr/>
        </p:nvCxnSpPr>
        <p:spPr>
          <a:xfrm>
            <a:off x="2962675" y="3639975"/>
            <a:ext cx="597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3" name="Shape 443"/>
          <p:cNvSpPr txBox="1"/>
          <p:nvPr/>
        </p:nvSpPr>
        <p:spPr>
          <a:xfrm>
            <a:off x="3013300" y="3563775"/>
            <a:ext cx="23247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Tempo</a:t>
            </a:r>
          </a:p>
        </p:txBody>
      </p:sp>
      <p:sp>
        <p:nvSpPr>
          <p:cNvPr id="444" name="Shape 444"/>
          <p:cNvSpPr/>
          <p:nvPr/>
        </p:nvSpPr>
        <p:spPr>
          <a:xfrm>
            <a:off x="7398250" y="1479712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/>
        </p:nvSpPr>
        <p:spPr>
          <a:xfrm>
            <a:off x="8446675" y="2079412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7358800" y="2616650"/>
            <a:ext cx="578400" cy="599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7" name="Shape 447"/>
          <p:cNvCxnSpPr>
            <a:stCxn id="446" idx="6"/>
          </p:cNvCxnSpPr>
          <p:nvPr/>
        </p:nvCxnSpPr>
        <p:spPr>
          <a:xfrm flipH="1" rot="10800000">
            <a:off x="7937200" y="2591300"/>
            <a:ext cx="554700" cy="325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8" name="Shape 448"/>
          <p:cNvCxnSpPr>
            <a:stCxn id="446" idx="0"/>
          </p:cNvCxnSpPr>
          <p:nvPr/>
        </p:nvCxnSpPr>
        <p:spPr>
          <a:xfrm rot="10800000">
            <a:off x="7648000" y="2079350"/>
            <a:ext cx="0" cy="537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9" name="Shape 449"/>
          <p:cNvCxnSpPr/>
          <p:nvPr/>
        </p:nvCxnSpPr>
        <p:spPr>
          <a:xfrm>
            <a:off x="4996075" y="1132900"/>
            <a:ext cx="0" cy="246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0" name="Shape 450"/>
          <p:cNvCxnSpPr/>
          <p:nvPr/>
        </p:nvCxnSpPr>
        <p:spPr>
          <a:xfrm>
            <a:off x="7053475" y="1132900"/>
            <a:ext cx="0" cy="246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51" name="Shape 451"/>
          <p:cNvCxnSpPr/>
          <p:nvPr/>
        </p:nvCxnSpPr>
        <p:spPr>
          <a:xfrm>
            <a:off x="3091075" y="1132900"/>
            <a:ext cx="0" cy="2469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2" name="Shape 45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Vértices </a:t>
            </a:r>
            <a:r>
              <a:rPr b="1" lang="en" sz="2400">
                <a:solidFill>
                  <a:schemeClr val="dk1"/>
                </a:solidFill>
              </a:rPr>
              <a:t>Dinâmicos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Arestas Dinâmicas</a:t>
            </a:r>
          </a:p>
        </p:txBody>
      </p:sp>
      <p:pic>
        <p:nvPicPr>
          <p:cNvPr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48093"/>
            <a:ext cx="2999999" cy="1672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/>
        </p:nvSpPr>
        <p:spPr>
          <a:xfrm>
            <a:off x="3072000" y="-1279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Estatística</a:t>
            </a:r>
          </a:p>
        </p:txBody>
      </p:sp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850" y="547599"/>
            <a:ext cx="3890774" cy="20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75" y="376110"/>
            <a:ext cx="3890775" cy="2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737" y="2803399"/>
            <a:ext cx="3813000" cy="2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25" y="2754425"/>
            <a:ext cx="4666150" cy="238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5500" y="0"/>
            <a:ext cx="54884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-152400" y="0"/>
            <a:ext cx="4448400" cy="13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Filtragem Estrutural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e Semântica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 com ontologia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0" y="1066800"/>
            <a:ext cx="36555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8 tipos vértices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Tamanho do vértice = disparidade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Número nas arestas  = frequência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175" y="0"/>
            <a:ext cx="5019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-76200" y="533400"/>
            <a:ext cx="535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80000"/>
              <a:buChar char="●"/>
            </a:pPr>
            <a:r>
              <a:rPr b="1" lang="en" sz="3000" u="sng">
                <a:solidFill>
                  <a:schemeClr val="dk1"/>
                </a:solidFill>
              </a:rPr>
              <a:t>Crença</a:t>
            </a:r>
            <a:r>
              <a:rPr b="1" lang="en" sz="2400">
                <a:solidFill>
                  <a:schemeClr val="dk1"/>
                </a:solidFill>
              </a:rPr>
              <a:t> : Se é um bom ator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Desempenha vários papéis.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herói</a:t>
            </a:r>
            <a:r>
              <a:rPr b="1" lang="en" sz="2400">
                <a:solidFill>
                  <a:schemeClr val="dk1"/>
                </a:solidFill>
              </a:rPr>
              <a:t>, cientista, romântico, bobalhão e parceiro.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-152400" y="0"/>
            <a:ext cx="51015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Filtragem por papéis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/>
        </p:nvSpPr>
        <p:spPr>
          <a:xfrm>
            <a:off x="-1219200" y="0"/>
            <a:ext cx="70353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Removendo vértices </a:t>
            </a:r>
          </a:p>
          <a:p>
            <a:pPr indent="457200" lvl="0" marL="182880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irrelevantes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0" y="935800"/>
            <a:ext cx="3909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Removendo vértices de grau 1 e arestas duplicadas.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0"/>
            <a:ext cx="4800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ctrTitle"/>
          </p:nvPr>
        </p:nvSpPr>
        <p:spPr>
          <a:xfrm>
            <a:off x="648300" y="1583350"/>
            <a:ext cx="3522300" cy="298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FFC107"/>
                </a:solidFill>
              </a:rPr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DEFINIÇÕES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0"/>
            <a:ext cx="4800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-1219200" y="0"/>
            <a:ext cx="70353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Atores interessantes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0" y="935800"/>
            <a:ext cx="3909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Atores interessantes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" sz="2400">
                <a:solidFill>
                  <a:schemeClr val="dk1"/>
                </a:solidFill>
              </a:rPr>
              <a:t>Woody e Maria estão relacionados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600" y="0"/>
            <a:ext cx="5124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Shape 496"/>
          <p:cNvSpPr txBox="1"/>
          <p:nvPr/>
        </p:nvSpPr>
        <p:spPr>
          <a:xfrm>
            <a:off x="-1905000" y="0"/>
            <a:ext cx="70353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marL="1828800" rtl="0" algn="l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Considerando apenas </a:t>
            </a:r>
          </a:p>
          <a:p>
            <a:pPr indent="457200" lvl="0" marL="182880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8BC34A"/>
                </a:solidFill>
                <a:latin typeface="Montserrat"/>
                <a:ea typeface="Montserrat"/>
                <a:cs typeface="Montserrat"/>
                <a:sym typeface="Montserrat"/>
              </a:rPr>
              <a:t>woody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0" y="859600"/>
            <a:ext cx="56481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Pessoas que trabalharam mais com woody tem vértice maior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 sz="2400">
                <a:solidFill>
                  <a:schemeClr val="dk1"/>
                </a:solidFill>
              </a:rPr>
              <a:t>Maria e Louise estão conectadas diretamente a Woody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803025" y="426925"/>
            <a:ext cx="5324100" cy="48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O QUE É UMA </a:t>
            </a:r>
            <a:r>
              <a:rPr lang="en" sz="2400">
                <a:solidFill>
                  <a:srgbClr val="FF5722"/>
                </a:solidFill>
              </a:rPr>
              <a:t>REDE SOCIAL</a:t>
            </a:r>
            <a:r>
              <a:rPr lang="en" sz="2400"/>
              <a:t>?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292325" y="1218925"/>
            <a:ext cx="6408300" cy="370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Uma rede de interações ou relacionamentos onde os nós consistem de atores e as arestas são as interações entre esses atores.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bel"/>
              <a:ea typeface="Abel"/>
              <a:cs typeface="Abel"/>
              <a:sym typeface="Abe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Nota-se, portanto, que: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O estudo de redes sociais é de interesse de diversas outras áreas, como por exemplo a sociologia, que estuda interações genéricas entre grupos de atores.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bel"/>
            </a:pPr>
            <a:r>
              <a:rPr lang="en" sz="1800">
                <a:latin typeface="Abel"/>
                <a:ea typeface="Abel"/>
                <a:cs typeface="Abel"/>
                <a:sym typeface="Abel"/>
              </a:rPr>
              <a:t>Sites de compartilhamento de conteúdo como Flickr, Youtube e mesmo blogs também podem ser considerados redes sociais.</a:t>
            </a:r>
          </a:p>
        </p:txBody>
      </p:sp>
      <p:grpSp>
        <p:nvGrpSpPr>
          <p:cNvPr id="117" name="Shape 117"/>
          <p:cNvGrpSpPr/>
          <p:nvPr/>
        </p:nvGrpSpPr>
        <p:grpSpPr>
          <a:xfrm>
            <a:off x="292331" y="426915"/>
            <a:ext cx="457189" cy="457119"/>
            <a:chOff x="1923675" y="1633650"/>
            <a:chExt cx="436000" cy="435975"/>
          </a:xfrm>
        </p:grpSpPr>
        <p:sp>
          <p:nvSpPr>
            <p:cNvPr id="118" name="Shape 118"/>
            <p:cNvSpPr/>
            <p:nvPr/>
          </p:nvSpPr>
          <p:spPr>
            <a:xfrm>
              <a:off x="2209250" y="1633650"/>
              <a:ext cx="150425" cy="150425"/>
            </a:xfrm>
            <a:custGeom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019900" y="1757250"/>
              <a:ext cx="261825" cy="261850"/>
            </a:xfrm>
            <a:custGeom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923675" y="1681150"/>
              <a:ext cx="388500" cy="388475"/>
            </a:xfrm>
            <a:custGeom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1974225" y="1711575"/>
              <a:ext cx="261825" cy="261850"/>
            </a:xfrm>
            <a:custGeom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934650" y="2014200"/>
              <a:ext cx="44475" cy="44475"/>
            </a:xfrm>
            <a:custGeom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944375" y="1947225"/>
              <a:ext cx="101725" cy="101700"/>
            </a:xfrm>
            <a:custGeom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4294967295" type="ctrTitle"/>
          </p:nvPr>
        </p:nvSpPr>
        <p:spPr>
          <a:xfrm>
            <a:off x="669098" y="2650150"/>
            <a:ext cx="5251499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TIPOS DE </a:t>
            </a:r>
            <a:r>
              <a:rPr lang="en" sz="3600">
                <a:solidFill>
                  <a:srgbClr val="F44336"/>
                </a:solidFill>
              </a:rPr>
              <a:t>ANÁLISES</a:t>
            </a:r>
          </a:p>
        </p:txBody>
      </p:sp>
      <p:sp>
        <p:nvSpPr>
          <p:cNvPr id="129" name="Shape 129"/>
          <p:cNvSpPr txBox="1"/>
          <p:nvPr>
            <p:ph idx="4294967295" type="subTitle"/>
          </p:nvPr>
        </p:nvSpPr>
        <p:spPr>
          <a:xfrm>
            <a:off x="685800" y="3716354"/>
            <a:ext cx="5251499" cy="784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Que análises podemos realizar sobre dados sociais?</a:t>
            </a:r>
          </a:p>
        </p:txBody>
      </p:sp>
      <p:grpSp>
        <p:nvGrpSpPr>
          <p:cNvPr id="130" name="Shape 130"/>
          <p:cNvGrpSpPr/>
          <p:nvPr/>
        </p:nvGrpSpPr>
        <p:grpSpPr>
          <a:xfrm>
            <a:off x="763879" y="1821997"/>
            <a:ext cx="664652" cy="1053756"/>
            <a:chOff x="6718575" y="2318625"/>
            <a:chExt cx="256950" cy="407375"/>
          </a:xfrm>
        </p:grpSpPr>
        <p:sp>
          <p:nvSpPr>
            <p:cNvPr id="131" name="Shape 131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28575">
              <a:solidFill>
                <a:srgbClr val="F4433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841000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ESTÁTICA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expansão da rede é demorada: o conteúdo e a estrutura da rede são alterados com baixa frequência.</a:t>
            </a:r>
            <a:br>
              <a:rPr lang="en"/>
            </a:br>
            <a:br>
              <a:rPr lang="en"/>
            </a:br>
            <a:r>
              <a:rPr lang="en"/>
              <a:t>Ex: redes bibliográficas.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742350" y="789150"/>
            <a:ext cx="59724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ANÁLISES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QUANTO À </a:t>
            </a:r>
            <a:r>
              <a:rPr lang="en" sz="2400">
                <a:solidFill>
                  <a:srgbClr val="E91E63"/>
                </a:solidFill>
              </a:rPr>
              <a:t>PERIODICIDADE</a:t>
            </a: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DINÂMICA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 expansão da rede acontece em tempo real: o conteúdo e a estrutura da rede podem ser alterados a qualquer momento.</a:t>
            </a:r>
            <a:br>
              <a:rPr lang="en"/>
            </a:br>
            <a:br>
              <a:rPr lang="en"/>
            </a:br>
            <a:r>
              <a:rPr lang="en"/>
              <a:t>Ex: Facebook.</a:t>
            </a:r>
          </a:p>
        </p:txBody>
      </p:sp>
      <p:sp>
        <p:nvSpPr>
          <p:cNvPr id="146" name="Shape 146"/>
          <p:cNvSpPr/>
          <p:nvPr/>
        </p:nvSpPr>
        <p:spPr>
          <a:xfrm>
            <a:off x="3394076" y="685525"/>
            <a:ext cx="485675" cy="441808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841000" y="2492425"/>
            <a:ext cx="2625600" cy="24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ESTRUTURAL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estrutura da rede é analisada para tentar descobrir, por exemplo, nós importantes, comunidades, conexões e regiões em evolução. </a:t>
            </a:r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742350" y="789150"/>
            <a:ext cx="5972400" cy="12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ANÁLISES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QUANTO À </a:t>
            </a:r>
            <a:r>
              <a:rPr lang="en" sz="2400">
                <a:solidFill>
                  <a:srgbClr val="E91E63"/>
                </a:solidFill>
              </a:rPr>
              <a:t>FORMA</a:t>
            </a:r>
          </a:p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 CONTEÚDO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Análise do conteúdo rico criado na rede: imagens, fotos, textos, etc. são analisados com o objetivo de criar ligações e compreensão acerca da sua natureza.</a:t>
            </a:r>
          </a:p>
        </p:txBody>
      </p:sp>
      <p:sp>
        <p:nvSpPr>
          <p:cNvPr id="154" name="Shape 154"/>
          <p:cNvSpPr/>
          <p:nvPr/>
        </p:nvSpPr>
        <p:spPr>
          <a:xfrm>
            <a:off x="3394076" y="685525"/>
            <a:ext cx="485675" cy="441808"/>
          </a:xfrm>
          <a:custGeom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adw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